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B77E-05DD-45BF-9A53-B3A82070F23E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77EF398-3119-40E8-9D3D-5E4A0C9E5C3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44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B77E-05DD-45BF-9A53-B3A82070F23E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F398-3119-40E8-9D3D-5E4A0C9E5C3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18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B77E-05DD-45BF-9A53-B3A82070F23E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F398-3119-40E8-9D3D-5E4A0C9E5C3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7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B77E-05DD-45BF-9A53-B3A82070F23E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F398-3119-40E8-9D3D-5E4A0C9E5C3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87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B77E-05DD-45BF-9A53-B3A82070F23E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F398-3119-40E8-9D3D-5E4A0C9E5C3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86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B77E-05DD-45BF-9A53-B3A82070F23E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F398-3119-40E8-9D3D-5E4A0C9E5C3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14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B77E-05DD-45BF-9A53-B3A82070F23E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F398-3119-40E8-9D3D-5E4A0C9E5C3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07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B77E-05DD-45BF-9A53-B3A82070F23E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F398-3119-40E8-9D3D-5E4A0C9E5C3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75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B77E-05DD-45BF-9A53-B3A82070F23E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F398-3119-40E8-9D3D-5E4A0C9E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B77E-05DD-45BF-9A53-B3A82070F23E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F398-3119-40E8-9D3D-5E4A0C9E5C3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46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E72B77E-05DD-45BF-9A53-B3A82070F23E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F398-3119-40E8-9D3D-5E4A0C9E5C3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90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2B77E-05DD-45BF-9A53-B3A82070F23E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77EF398-3119-40E8-9D3D-5E4A0C9E5C3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99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svg"/><Relationship Id="rId12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svg"/><Relationship Id="rId12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svg"/><Relationship Id="rId12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E4D60-22B5-428E-8DDD-2A5B9C0B8D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Lakeland Wonders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1F3EB-7D33-4F8D-97D1-4ABDCD8DBC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Case study by Leon, Gard, Erin, Kristy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9573F498-7881-4219-878A-AF344DEE6B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3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9"/>
    </mc:Choice>
    <mc:Fallback xmlns="">
      <p:transition spd="slow" advTm="6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Woman">
            <a:extLst>
              <a:ext uri="{FF2B5EF4-FFF2-40B4-BE49-F238E27FC236}">
                <a16:creationId xmlns:a16="http://schemas.microsoft.com/office/drawing/2014/main" id="{9756C9D6-3F91-486C-BC89-0E34D4FF0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24947" y="944218"/>
            <a:ext cx="5377070" cy="537707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FB01304-60D0-46DA-AE18-3F5640AB199D}"/>
              </a:ext>
            </a:extLst>
          </p:cNvPr>
          <p:cNvGrpSpPr/>
          <p:nvPr/>
        </p:nvGrpSpPr>
        <p:grpSpPr>
          <a:xfrm>
            <a:off x="2539448" y="-163996"/>
            <a:ext cx="4408003" cy="2102126"/>
            <a:chOff x="2539449" y="-163996"/>
            <a:chExt cx="4025348" cy="2216427"/>
          </a:xfrm>
        </p:grpSpPr>
        <p:sp>
          <p:nvSpPr>
            <p:cNvPr id="4" name="Flowchart: Sequential Access Storage 3">
              <a:extLst>
                <a:ext uri="{FF2B5EF4-FFF2-40B4-BE49-F238E27FC236}">
                  <a16:creationId xmlns:a16="http://schemas.microsoft.com/office/drawing/2014/main" id="{8EBB65D7-C689-43EE-BBC7-91FA847C6F5D}"/>
                </a:ext>
              </a:extLst>
            </p:cNvPr>
            <p:cNvSpPr/>
            <p:nvPr/>
          </p:nvSpPr>
          <p:spPr>
            <a:xfrm flipH="1">
              <a:off x="2539449" y="-163996"/>
              <a:ext cx="4025348" cy="2216427"/>
            </a:xfrm>
            <a:prstGeom prst="flowChartMagneticTap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ECF60D-1C4D-4DBD-AAE2-738DF0DB29BB}"/>
                </a:ext>
              </a:extLst>
            </p:cNvPr>
            <p:cNvSpPr txBox="1"/>
            <p:nvPr/>
          </p:nvSpPr>
          <p:spPr>
            <a:xfrm>
              <a:off x="2539449" y="457199"/>
              <a:ext cx="37868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It’s only 6:30 and this place seems deserted!</a:t>
              </a:r>
            </a:p>
            <a:p>
              <a:pPr algn="ctr"/>
              <a:r>
                <a:rPr lang="en-US" b="1" dirty="0"/>
                <a:t>Another thing that’s going to have to change!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02633BB-388F-4726-8AF3-D163F48FCCDC}"/>
              </a:ext>
            </a:extLst>
          </p:cNvPr>
          <p:cNvSpPr txBox="1"/>
          <p:nvPr/>
        </p:nvSpPr>
        <p:spPr>
          <a:xfrm>
            <a:off x="2691848" y="577564"/>
            <a:ext cx="414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6F6702F8-FB8D-4054-9715-7B01C872A2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7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03"/>
    </mc:Choice>
    <mc:Fallback xmlns="">
      <p:transition spd="slow" advTm="11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Woman">
            <a:extLst>
              <a:ext uri="{FF2B5EF4-FFF2-40B4-BE49-F238E27FC236}">
                <a16:creationId xmlns:a16="http://schemas.microsoft.com/office/drawing/2014/main" id="{9756C9D6-3F91-486C-BC89-0E34D4FF0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24947" y="944218"/>
            <a:ext cx="5377070" cy="537707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FB01304-60D0-46DA-AE18-3F5640AB199D}"/>
              </a:ext>
            </a:extLst>
          </p:cNvPr>
          <p:cNvGrpSpPr/>
          <p:nvPr/>
        </p:nvGrpSpPr>
        <p:grpSpPr>
          <a:xfrm>
            <a:off x="2539448" y="-163996"/>
            <a:ext cx="4408003" cy="2102126"/>
            <a:chOff x="2539449" y="-163996"/>
            <a:chExt cx="4025348" cy="2216427"/>
          </a:xfrm>
        </p:grpSpPr>
        <p:sp>
          <p:nvSpPr>
            <p:cNvPr id="4" name="Flowchart: Sequential Access Storage 3">
              <a:extLst>
                <a:ext uri="{FF2B5EF4-FFF2-40B4-BE49-F238E27FC236}">
                  <a16:creationId xmlns:a16="http://schemas.microsoft.com/office/drawing/2014/main" id="{8EBB65D7-C689-43EE-BBC7-91FA847C6F5D}"/>
                </a:ext>
              </a:extLst>
            </p:cNvPr>
            <p:cNvSpPr/>
            <p:nvPr/>
          </p:nvSpPr>
          <p:spPr>
            <a:xfrm flipH="1">
              <a:off x="2539449" y="-163996"/>
              <a:ext cx="4025348" cy="2216427"/>
            </a:xfrm>
            <a:prstGeom prst="flowChartMagneticTap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ECF60D-1C4D-4DBD-AAE2-738DF0DB29BB}"/>
                </a:ext>
              </a:extLst>
            </p:cNvPr>
            <p:cNvSpPr txBox="1"/>
            <p:nvPr/>
          </p:nvSpPr>
          <p:spPr>
            <a:xfrm>
              <a:off x="2539449" y="457199"/>
              <a:ext cx="3786809" cy="68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I’m sure Mark has no intention of moving quickly on my vision either!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02633BB-388F-4726-8AF3-D163F48FCCDC}"/>
              </a:ext>
            </a:extLst>
          </p:cNvPr>
          <p:cNvSpPr txBox="1"/>
          <p:nvPr/>
        </p:nvSpPr>
        <p:spPr>
          <a:xfrm>
            <a:off x="2691848" y="577564"/>
            <a:ext cx="414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0FA28DB4-920F-4D0D-9F76-4B4D3DA3A9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0"/>
    </mc:Choice>
    <mc:Fallback xmlns="">
      <p:transition spd="slow" advTm="6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Woman">
            <a:extLst>
              <a:ext uri="{FF2B5EF4-FFF2-40B4-BE49-F238E27FC236}">
                <a16:creationId xmlns:a16="http://schemas.microsoft.com/office/drawing/2014/main" id="{9756C9D6-3F91-486C-BC89-0E34D4FF0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24947" y="944218"/>
            <a:ext cx="5377070" cy="537707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FB01304-60D0-46DA-AE18-3F5640AB199D}"/>
              </a:ext>
            </a:extLst>
          </p:cNvPr>
          <p:cNvGrpSpPr/>
          <p:nvPr/>
        </p:nvGrpSpPr>
        <p:grpSpPr>
          <a:xfrm>
            <a:off x="2539448" y="-163996"/>
            <a:ext cx="4408003" cy="2102126"/>
            <a:chOff x="2539449" y="-163996"/>
            <a:chExt cx="4025348" cy="2216427"/>
          </a:xfrm>
        </p:grpSpPr>
        <p:sp>
          <p:nvSpPr>
            <p:cNvPr id="4" name="Flowchart: Sequential Access Storage 3">
              <a:extLst>
                <a:ext uri="{FF2B5EF4-FFF2-40B4-BE49-F238E27FC236}">
                  <a16:creationId xmlns:a16="http://schemas.microsoft.com/office/drawing/2014/main" id="{8EBB65D7-C689-43EE-BBC7-91FA847C6F5D}"/>
                </a:ext>
              </a:extLst>
            </p:cNvPr>
            <p:cNvSpPr/>
            <p:nvPr/>
          </p:nvSpPr>
          <p:spPr>
            <a:xfrm flipH="1">
              <a:off x="2539449" y="-163996"/>
              <a:ext cx="4025348" cy="2216427"/>
            </a:xfrm>
            <a:prstGeom prst="flowChartMagneticTap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ECF60D-1C4D-4DBD-AAE2-738DF0DB29BB}"/>
                </a:ext>
              </a:extLst>
            </p:cNvPr>
            <p:cNvSpPr txBox="1"/>
            <p:nvPr/>
          </p:nvSpPr>
          <p:spPr>
            <a:xfrm>
              <a:off x="2539449" y="457199"/>
              <a:ext cx="3786809" cy="68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I’m sure Mark has no intention of moving quickly on my vision either!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02633BB-388F-4726-8AF3-D163F48FCCDC}"/>
              </a:ext>
            </a:extLst>
          </p:cNvPr>
          <p:cNvSpPr txBox="1"/>
          <p:nvPr/>
        </p:nvSpPr>
        <p:spPr>
          <a:xfrm>
            <a:off x="2691848" y="577564"/>
            <a:ext cx="414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BB610B-03FC-4734-A248-BF427C1F07A1}"/>
              </a:ext>
            </a:extLst>
          </p:cNvPr>
          <p:cNvSpPr txBox="1"/>
          <p:nvPr/>
        </p:nvSpPr>
        <p:spPr>
          <a:xfrm>
            <a:off x="0" y="6211669"/>
            <a:ext cx="75537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Kotter – Error 1 – Not Establishing a great enough sense of urgency.</a:t>
            </a:r>
          </a:p>
          <a:p>
            <a:r>
              <a:rPr lang="en-US" dirty="0"/>
              <a:t>Kotter – Error 2 – Not creating a powerful enough guiding coalition.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89CDCC80-4331-451D-870B-DEBFA2DDCF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5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42"/>
    </mc:Choice>
    <mc:Fallback xmlns="">
      <p:transition spd="slow" advTm="10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Woman">
            <a:extLst>
              <a:ext uri="{FF2B5EF4-FFF2-40B4-BE49-F238E27FC236}">
                <a16:creationId xmlns:a16="http://schemas.microsoft.com/office/drawing/2014/main" id="{9756C9D6-3F91-486C-BC89-0E34D4FF0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24947" y="944218"/>
            <a:ext cx="5377070" cy="537707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FB01304-60D0-46DA-AE18-3F5640AB199D}"/>
              </a:ext>
            </a:extLst>
          </p:cNvPr>
          <p:cNvGrpSpPr/>
          <p:nvPr/>
        </p:nvGrpSpPr>
        <p:grpSpPr>
          <a:xfrm>
            <a:off x="2539448" y="-163996"/>
            <a:ext cx="4408003" cy="2102126"/>
            <a:chOff x="2539449" y="-163996"/>
            <a:chExt cx="4025348" cy="2216427"/>
          </a:xfrm>
        </p:grpSpPr>
        <p:sp>
          <p:nvSpPr>
            <p:cNvPr id="4" name="Flowchart: Sequential Access Storage 3">
              <a:extLst>
                <a:ext uri="{FF2B5EF4-FFF2-40B4-BE49-F238E27FC236}">
                  <a16:creationId xmlns:a16="http://schemas.microsoft.com/office/drawing/2014/main" id="{8EBB65D7-C689-43EE-BBC7-91FA847C6F5D}"/>
                </a:ext>
              </a:extLst>
            </p:cNvPr>
            <p:cNvSpPr/>
            <p:nvPr/>
          </p:nvSpPr>
          <p:spPr>
            <a:xfrm flipH="1">
              <a:off x="2539449" y="-163996"/>
              <a:ext cx="4025348" cy="2216427"/>
            </a:xfrm>
            <a:prstGeom prst="flowChartMagneticTap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ECF60D-1C4D-4DBD-AAE2-738DF0DB29BB}"/>
                </a:ext>
              </a:extLst>
            </p:cNvPr>
            <p:cNvSpPr txBox="1"/>
            <p:nvPr/>
          </p:nvSpPr>
          <p:spPr>
            <a:xfrm>
              <a:off x="2539449" y="457199"/>
              <a:ext cx="3786809" cy="68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Why doesn’t my expansive vision seem to be taking hold?</a:t>
              </a:r>
            </a:p>
          </p:txBody>
        </p:sp>
      </p:grp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F4DBB223-EDFF-42AF-B836-BBCA23C097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7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2"/>
    </mc:Choice>
    <mc:Fallback xmlns="">
      <p:transition spd="slow" advTm="3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Woman">
            <a:extLst>
              <a:ext uri="{FF2B5EF4-FFF2-40B4-BE49-F238E27FC236}">
                <a16:creationId xmlns:a16="http://schemas.microsoft.com/office/drawing/2014/main" id="{9756C9D6-3F91-486C-BC89-0E34D4FF0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24947" y="944218"/>
            <a:ext cx="5377070" cy="537707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FB01304-60D0-46DA-AE18-3F5640AB199D}"/>
              </a:ext>
            </a:extLst>
          </p:cNvPr>
          <p:cNvGrpSpPr/>
          <p:nvPr/>
        </p:nvGrpSpPr>
        <p:grpSpPr>
          <a:xfrm>
            <a:off x="2539448" y="-163996"/>
            <a:ext cx="4408003" cy="2102126"/>
            <a:chOff x="2539449" y="-163996"/>
            <a:chExt cx="4025348" cy="2216427"/>
          </a:xfrm>
        </p:grpSpPr>
        <p:sp>
          <p:nvSpPr>
            <p:cNvPr id="4" name="Flowchart: Sequential Access Storage 3">
              <a:extLst>
                <a:ext uri="{FF2B5EF4-FFF2-40B4-BE49-F238E27FC236}">
                  <a16:creationId xmlns:a16="http://schemas.microsoft.com/office/drawing/2014/main" id="{8EBB65D7-C689-43EE-BBC7-91FA847C6F5D}"/>
                </a:ext>
              </a:extLst>
            </p:cNvPr>
            <p:cNvSpPr/>
            <p:nvPr/>
          </p:nvSpPr>
          <p:spPr>
            <a:xfrm flipH="1">
              <a:off x="2539449" y="-163996"/>
              <a:ext cx="4025348" cy="2216427"/>
            </a:xfrm>
            <a:prstGeom prst="flowChartMagneticTap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ECF60D-1C4D-4DBD-AAE2-738DF0DB29BB}"/>
                </a:ext>
              </a:extLst>
            </p:cNvPr>
            <p:cNvSpPr txBox="1"/>
            <p:nvPr/>
          </p:nvSpPr>
          <p:spPr>
            <a:xfrm>
              <a:off x="2539449" y="457199"/>
              <a:ext cx="3786809" cy="68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Why doesn’t my expansive vision seem to be taking hold?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8BB610B-03FC-4734-A248-BF427C1F07A1}"/>
              </a:ext>
            </a:extLst>
          </p:cNvPr>
          <p:cNvSpPr txBox="1"/>
          <p:nvPr/>
        </p:nvSpPr>
        <p:spPr>
          <a:xfrm>
            <a:off x="0" y="6211669"/>
            <a:ext cx="75537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Kotter – Error 3 – Lacking a vision.</a:t>
            </a:r>
          </a:p>
          <a:p>
            <a:r>
              <a:rPr lang="en-US" dirty="0"/>
              <a:t>Kotter – Error 4 – </a:t>
            </a:r>
            <a:r>
              <a:rPr lang="en-US" dirty="0" err="1"/>
              <a:t>Undercommunicating</a:t>
            </a:r>
            <a:r>
              <a:rPr lang="en-US" dirty="0"/>
              <a:t> the vision by a factor of ten.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68BA935-9BC0-4DB3-BB49-445385EC0C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2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6"/>
    </mc:Choice>
    <mc:Fallback xmlns="">
      <p:transition spd="slow" advTm="11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Woman">
            <a:extLst>
              <a:ext uri="{FF2B5EF4-FFF2-40B4-BE49-F238E27FC236}">
                <a16:creationId xmlns:a16="http://schemas.microsoft.com/office/drawing/2014/main" id="{9756C9D6-3F91-486C-BC89-0E34D4FF0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24947" y="944218"/>
            <a:ext cx="5377070" cy="537707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FB01304-60D0-46DA-AE18-3F5640AB199D}"/>
              </a:ext>
            </a:extLst>
          </p:cNvPr>
          <p:cNvGrpSpPr/>
          <p:nvPr/>
        </p:nvGrpSpPr>
        <p:grpSpPr>
          <a:xfrm>
            <a:off x="2539448" y="-163996"/>
            <a:ext cx="4408003" cy="2102126"/>
            <a:chOff x="2539449" y="-163996"/>
            <a:chExt cx="4025348" cy="2216427"/>
          </a:xfrm>
        </p:grpSpPr>
        <p:sp>
          <p:nvSpPr>
            <p:cNvPr id="4" name="Flowchart: Sequential Access Storage 3">
              <a:extLst>
                <a:ext uri="{FF2B5EF4-FFF2-40B4-BE49-F238E27FC236}">
                  <a16:creationId xmlns:a16="http://schemas.microsoft.com/office/drawing/2014/main" id="{8EBB65D7-C689-43EE-BBC7-91FA847C6F5D}"/>
                </a:ext>
              </a:extLst>
            </p:cNvPr>
            <p:cNvSpPr/>
            <p:nvPr/>
          </p:nvSpPr>
          <p:spPr>
            <a:xfrm flipH="1">
              <a:off x="2539449" y="-163996"/>
              <a:ext cx="4025348" cy="2216427"/>
            </a:xfrm>
            <a:prstGeom prst="flowChartMagneticTap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ECF60D-1C4D-4DBD-AAE2-738DF0DB29BB}"/>
                </a:ext>
              </a:extLst>
            </p:cNvPr>
            <p:cNvSpPr txBox="1"/>
            <p:nvPr/>
          </p:nvSpPr>
          <p:spPr>
            <a:xfrm>
              <a:off x="2539449" y="457199"/>
              <a:ext cx="3786809" cy="68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This report is just not going to cut it, Mark</a:t>
              </a:r>
            </a:p>
          </p:txBody>
        </p:sp>
      </p:grpSp>
      <p:pic>
        <p:nvPicPr>
          <p:cNvPr id="8" name="Graphic 7" descr="Table and chairs">
            <a:extLst>
              <a:ext uri="{FF2B5EF4-FFF2-40B4-BE49-F238E27FC236}">
                <a16:creationId xmlns:a16="http://schemas.microsoft.com/office/drawing/2014/main" id="{782D3AF8-12EE-41F2-9B64-9A3B09B46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7465" y="1938130"/>
            <a:ext cx="5377070" cy="5377070"/>
          </a:xfrm>
          <a:prstGeom prst="rect">
            <a:avLst/>
          </a:prstGeom>
        </p:spPr>
      </p:pic>
      <p:pic>
        <p:nvPicPr>
          <p:cNvPr id="10" name="Graphic 9" descr="Man">
            <a:extLst>
              <a:ext uri="{FF2B5EF4-FFF2-40B4-BE49-F238E27FC236}">
                <a16:creationId xmlns:a16="http://schemas.microsoft.com/office/drawing/2014/main" id="{8D032333-4DA0-4A22-8AAE-F73F79D015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26975" y="936335"/>
            <a:ext cx="5376672" cy="5376672"/>
          </a:xfrm>
          <a:prstGeom prst="rect">
            <a:avLst/>
          </a:prstGeom>
        </p:spPr>
      </p:pic>
      <p:pic>
        <p:nvPicPr>
          <p:cNvPr id="12" name="Graphic 11" descr="Books">
            <a:extLst>
              <a:ext uri="{FF2B5EF4-FFF2-40B4-BE49-F238E27FC236}">
                <a16:creationId xmlns:a16="http://schemas.microsoft.com/office/drawing/2014/main" id="{8982CDCD-D93D-4A4F-BF1C-15778707C9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43449" y="3236672"/>
            <a:ext cx="914400" cy="914400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001AFFE0-C14F-493A-A7FF-A82E535FFB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0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2"/>
    </mc:Choice>
    <mc:Fallback xmlns="">
      <p:transition spd="slow" advTm="3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Woman">
            <a:extLst>
              <a:ext uri="{FF2B5EF4-FFF2-40B4-BE49-F238E27FC236}">
                <a16:creationId xmlns:a16="http://schemas.microsoft.com/office/drawing/2014/main" id="{9756C9D6-3F91-486C-BC89-0E34D4FF0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24947" y="944218"/>
            <a:ext cx="5377070" cy="537707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FB01304-60D0-46DA-AE18-3F5640AB199D}"/>
              </a:ext>
            </a:extLst>
          </p:cNvPr>
          <p:cNvGrpSpPr/>
          <p:nvPr/>
        </p:nvGrpSpPr>
        <p:grpSpPr>
          <a:xfrm flipH="1">
            <a:off x="4965026" y="-163996"/>
            <a:ext cx="4407408" cy="2102126"/>
            <a:chOff x="2539449" y="-163996"/>
            <a:chExt cx="4025348" cy="2216427"/>
          </a:xfrm>
        </p:grpSpPr>
        <p:sp>
          <p:nvSpPr>
            <p:cNvPr id="4" name="Flowchart: Sequential Access Storage 3">
              <a:extLst>
                <a:ext uri="{FF2B5EF4-FFF2-40B4-BE49-F238E27FC236}">
                  <a16:creationId xmlns:a16="http://schemas.microsoft.com/office/drawing/2014/main" id="{8EBB65D7-C689-43EE-BBC7-91FA847C6F5D}"/>
                </a:ext>
              </a:extLst>
            </p:cNvPr>
            <p:cNvSpPr/>
            <p:nvPr/>
          </p:nvSpPr>
          <p:spPr>
            <a:xfrm flipH="1">
              <a:off x="2539449" y="-163996"/>
              <a:ext cx="4025348" cy="2216427"/>
            </a:xfrm>
            <a:prstGeom prst="flowChartMagneticTap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ECF60D-1C4D-4DBD-AAE2-738DF0DB29BB}"/>
                </a:ext>
              </a:extLst>
            </p:cNvPr>
            <p:cNvSpPr txBox="1"/>
            <p:nvPr/>
          </p:nvSpPr>
          <p:spPr>
            <a:xfrm>
              <a:off x="2539449" y="457199"/>
              <a:ext cx="3786809" cy="973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We just can’t hop on a plane to China.</a:t>
              </a:r>
            </a:p>
            <a:p>
              <a:pPr algn="ctr"/>
              <a:r>
                <a:rPr lang="en-US" b="1" dirty="0"/>
                <a:t>My bigger concern is the union.</a:t>
              </a:r>
            </a:p>
          </p:txBody>
        </p:sp>
      </p:grpSp>
      <p:pic>
        <p:nvPicPr>
          <p:cNvPr id="8" name="Graphic 7" descr="Table and chairs">
            <a:extLst>
              <a:ext uri="{FF2B5EF4-FFF2-40B4-BE49-F238E27FC236}">
                <a16:creationId xmlns:a16="http://schemas.microsoft.com/office/drawing/2014/main" id="{782D3AF8-12EE-41F2-9B64-9A3B09B46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7465" y="1938130"/>
            <a:ext cx="5377070" cy="5377070"/>
          </a:xfrm>
          <a:prstGeom prst="rect">
            <a:avLst/>
          </a:prstGeom>
        </p:spPr>
      </p:pic>
      <p:pic>
        <p:nvPicPr>
          <p:cNvPr id="10" name="Graphic 9" descr="Man">
            <a:extLst>
              <a:ext uri="{FF2B5EF4-FFF2-40B4-BE49-F238E27FC236}">
                <a16:creationId xmlns:a16="http://schemas.microsoft.com/office/drawing/2014/main" id="{8D032333-4DA0-4A22-8AAE-F73F79D015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26975" y="936335"/>
            <a:ext cx="5376672" cy="5376672"/>
          </a:xfrm>
          <a:prstGeom prst="rect">
            <a:avLst/>
          </a:prstGeom>
        </p:spPr>
      </p:pic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7B2C2FA7-C467-46C7-BDF1-FF321CCDA6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43449" y="3236672"/>
            <a:ext cx="914400" cy="914400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346C3F9A-39C2-4909-86DF-2969D21B13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0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1"/>
    </mc:Choice>
    <mc:Fallback xmlns="">
      <p:transition spd="slow" advTm="4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Woman">
            <a:extLst>
              <a:ext uri="{FF2B5EF4-FFF2-40B4-BE49-F238E27FC236}">
                <a16:creationId xmlns:a16="http://schemas.microsoft.com/office/drawing/2014/main" id="{9756C9D6-3F91-486C-BC89-0E34D4FF0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24947" y="944218"/>
            <a:ext cx="5377070" cy="537707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FB01304-60D0-46DA-AE18-3F5640AB199D}"/>
              </a:ext>
            </a:extLst>
          </p:cNvPr>
          <p:cNvGrpSpPr/>
          <p:nvPr/>
        </p:nvGrpSpPr>
        <p:grpSpPr>
          <a:xfrm flipH="1">
            <a:off x="4965026" y="-163996"/>
            <a:ext cx="4407408" cy="2102126"/>
            <a:chOff x="2539449" y="-163996"/>
            <a:chExt cx="4025348" cy="2216427"/>
          </a:xfrm>
        </p:grpSpPr>
        <p:sp>
          <p:nvSpPr>
            <p:cNvPr id="4" name="Flowchart: Sequential Access Storage 3">
              <a:extLst>
                <a:ext uri="{FF2B5EF4-FFF2-40B4-BE49-F238E27FC236}">
                  <a16:creationId xmlns:a16="http://schemas.microsoft.com/office/drawing/2014/main" id="{8EBB65D7-C689-43EE-BBC7-91FA847C6F5D}"/>
                </a:ext>
              </a:extLst>
            </p:cNvPr>
            <p:cNvSpPr/>
            <p:nvPr/>
          </p:nvSpPr>
          <p:spPr>
            <a:xfrm flipH="1">
              <a:off x="2539449" y="-163996"/>
              <a:ext cx="4025348" cy="2216427"/>
            </a:xfrm>
            <a:prstGeom prst="flowChartMagneticTap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ECF60D-1C4D-4DBD-AAE2-738DF0DB29BB}"/>
                </a:ext>
              </a:extLst>
            </p:cNvPr>
            <p:cNvSpPr txBox="1"/>
            <p:nvPr/>
          </p:nvSpPr>
          <p:spPr>
            <a:xfrm>
              <a:off x="2539449" y="457199"/>
              <a:ext cx="3786809" cy="973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We just can’t hop on a plane to China.</a:t>
              </a:r>
            </a:p>
            <a:p>
              <a:pPr algn="ctr"/>
              <a:r>
                <a:rPr lang="en-US" b="1" dirty="0"/>
                <a:t>My bigger concern is the union.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8BB610B-03FC-4734-A248-BF427C1F07A1}"/>
              </a:ext>
            </a:extLst>
          </p:cNvPr>
          <p:cNvSpPr txBox="1"/>
          <p:nvPr/>
        </p:nvSpPr>
        <p:spPr>
          <a:xfrm>
            <a:off x="0" y="6211669"/>
            <a:ext cx="75537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Kotter – Error 1 – Not Establishing a great enough sense of urgency.</a:t>
            </a:r>
          </a:p>
          <a:p>
            <a:r>
              <a:rPr lang="en-US" dirty="0"/>
              <a:t>Kotter – Error 2 – Not creating a powerful enough guiding coalition.</a:t>
            </a:r>
          </a:p>
        </p:txBody>
      </p:sp>
      <p:pic>
        <p:nvPicPr>
          <p:cNvPr id="8" name="Graphic 7" descr="Table and chairs">
            <a:extLst>
              <a:ext uri="{FF2B5EF4-FFF2-40B4-BE49-F238E27FC236}">
                <a16:creationId xmlns:a16="http://schemas.microsoft.com/office/drawing/2014/main" id="{782D3AF8-12EE-41F2-9B64-9A3B09B46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7465" y="1938130"/>
            <a:ext cx="5377070" cy="5377070"/>
          </a:xfrm>
          <a:prstGeom prst="rect">
            <a:avLst/>
          </a:prstGeom>
        </p:spPr>
      </p:pic>
      <p:pic>
        <p:nvPicPr>
          <p:cNvPr id="10" name="Graphic 9" descr="Man">
            <a:extLst>
              <a:ext uri="{FF2B5EF4-FFF2-40B4-BE49-F238E27FC236}">
                <a16:creationId xmlns:a16="http://schemas.microsoft.com/office/drawing/2014/main" id="{8D032333-4DA0-4A22-8AAE-F73F79D015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26975" y="936335"/>
            <a:ext cx="5376672" cy="5376672"/>
          </a:xfrm>
          <a:prstGeom prst="rect">
            <a:avLst/>
          </a:prstGeom>
        </p:spPr>
      </p:pic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7B2C2FA7-C467-46C7-BDF1-FF321CCDA6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43449" y="3236672"/>
            <a:ext cx="914400" cy="91440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E8A943E5-F3A1-464F-9D06-AF2E2EBDC8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2"/>
    </mc:Choice>
    <mc:Fallback xmlns="">
      <p:transition spd="slow" advTm="10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74</TotalTime>
  <Words>203</Words>
  <Application>Microsoft Office PowerPoint</Application>
  <PresentationFormat>Widescreen</PresentationFormat>
  <Paragraphs>19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Gallery</vt:lpstr>
      <vt:lpstr>Lakeland Wonders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Lakeland Wonders</dc:title>
  <dc:creator>Leon Jensen</dc:creator>
  <cp:lastModifiedBy>Leon Jensen</cp:lastModifiedBy>
  <cp:revision>7</cp:revision>
  <dcterms:created xsi:type="dcterms:W3CDTF">2020-08-08T21:00:40Z</dcterms:created>
  <dcterms:modified xsi:type="dcterms:W3CDTF">2020-08-08T22:16:36Z</dcterms:modified>
</cp:coreProperties>
</file>